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7" r:id="rId8"/>
    <p:sldId id="262" r:id="rId9"/>
    <p:sldId id="263" r:id="rId10"/>
    <p:sldId id="264" r:id="rId11"/>
    <p:sldId id="265" r:id="rId12"/>
    <p:sldId id="273" r:id="rId13"/>
    <p:sldId id="274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666699"/>
    <a:srgbClr val="0B3472"/>
    <a:srgbClr val="0D538F"/>
    <a:srgbClr val="B2B2B2"/>
    <a:srgbClr val="009400"/>
    <a:srgbClr val="0F5FA3"/>
    <a:srgbClr val="3B82ED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 showGuides="1">
      <p:cViewPr varScale="1">
        <p:scale>
          <a:sx n="75" d="100"/>
          <a:sy n="75" d="100"/>
        </p:scale>
        <p:origin x="516" y="72"/>
      </p:cViewPr>
      <p:guideLst>
        <p:guide orient="horz" pos="2336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44A25D-652F-4CCE-A99C-E9C468D4C66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B4A822A-40D2-4933-8640-B19E4F4AD7E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FDF232C-341A-41B2-AA28-E8DB7BE852A8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&#26434;&#25991;&#20214;\&#31454;&#32844;&#28436;&#35762;.pptx" TargetMode="Externa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文本框 12"/>
          <p:cNvSpPr txBox="1"/>
          <p:nvPr/>
        </p:nvSpPr>
        <p:spPr>
          <a:xfrm>
            <a:off x="-649287" y="7413625"/>
            <a:ext cx="717708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商务实践中心市场策划部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Administrator\Pictures\75baf382435f74cffcac420d24e7dcf6.jpg75baf382435f74cffcac420d24e7dcf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9687"/>
            <a:ext cx="12255500" cy="6897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4"/>
          <p:cNvSpPr/>
          <p:nvPr/>
        </p:nvSpPr>
        <p:spPr>
          <a:xfrm>
            <a:off x="-17462" y="2339975"/>
            <a:ext cx="12209462" cy="1978025"/>
          </a:xfrm>
          <a:prstGeom prst="rect">
            <a:avLst/>
          </a:prstGeom>
          <a:solidFill>
            <a:srgbClr val="009900">
              <a:alpha val="78038"/>
            </a:srgb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            </a:t>
            </a:r>
            <a:r>
              <a:rPr lang="zh-CN" altLang="en-US" sz="4800" dirty="0">
                <a:solidFill>
                  <a:schemeClr val="bg1"/>
                </a:solidFill>
                <a:ea typeface="微软雅黑" panose="020B0503020204020204" pitchFamily="34" charset="-122"/>
              </a:rPr>
              <a:t>响 应 式 布 局 </a:t>
            </a: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                </a:t>
            </a: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                      </a:t>
            </a:r>
            <a:endParaRPr lang="en-US" altLang="zh-CN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                      ——媒介查询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/>
          <p:nvPr/>
        </p:nvSpPr>
        <p:spPr>
          <a:xfrm>
            <a:off x="-49212" y="19050"/>
            <a:ext cx="12244387" cy="493713"/>
          </a:xfrm>
          <a:prstGeom prst="rect">
            <a:avLst/>
          </a:prstGeom>
          <a:solidFill>
            <a:schemeClr val="tx1">
              <a:alpha val="29803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291" name="Rectangle 3"/>
          <p:cNvSpPr/>
          <p:nvPr/>
        </p:nvSpPr>
        <p:spPr>
          <a:xfrm>
            <a:off x="2339975" y="19050"/>
            <a:ext cx="1930400" cy="495300"/>
          </a:xfrm>
          <a:prstGeom prst="rect">
            <a:avLst/>
          </a:prstGeom>
          <a:solidFill>
            <a:srgbClr val="255896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Develope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292" name="Rectangle 4"/>
          <p:cNvSpPr/>
          <p:nvPr/>
        </p:nvSpPr>
        <p:spPr>
          <a:xfrm>
            <a:off x="1654175" y="20638"/>
            <a:ext cx="685800" cy="493712"/>
          </a:xfrm>
          <a:prstGeom prst="rect">
            <a:avLst/>
          </a:prstGeom>
          <a:solidFill>
            <a:schemeClr val="tx1">
              <a:alpha val="5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293" name="Rectangle 5"/>
          <p:cNvSpPr/>
          <p:nvPr/>
        </p:nvSpPr>
        <p:spPr>
          <a:xfrm>
            <a:off x="809625" y="20638"/>
            <a:ext cx="844550" cy="493712"/>
          </a:xfrm>
          <a:prstGeom prst="rect">
            <a:avLst/>
          </a:prstGeom>
          <a:solidFill>
            <a:schemeClr val="tx1">
              <a:alpha val="7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E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294" name="Rectangle 6"/>
          <p:cNvSpPr/>
          <p:nvPr/>
        </p:nvSpPr>
        <p:spPr>
          <a:xfrm>
            <a:off x="-47625" y="20638"/>
            <a:ext cx="855663" cy="49212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I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098" name="Text Box 2"/>
          <p:cNvSpPr txBox="1"/>
          <p:nvPr/>
        </p:nvSpPr>
        <p:spPr>
          <a:xfrm>
            <a:off x="1464945" y="1467485"/>
            <a:ext cx="9448165" cy="452564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lIns="90170" tIns="46990" rIns="90170" bIns="4699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 &lt;meta name="viewport"  content="width=device-width,initial-scale=1.0,maximum-scale=1.0,user-scalable=no"&gt;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    /*移动或响应式web页面缩放设置*/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width=device-width ：表示宽度是设备屏幕的宽度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initial-scale ：表示初始的缩放比例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maximum-scale ：表示允许用户缩放到的最大比例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user-scalable ：表示用户是否可以手动缩放</a:t>
            </a:r>
            <a:endParaRPr lang="zh-CN" altLang="en-US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Rectangle 2"/>
          <p:cNvSpPr/>
          <p:nvPr/>
        </p:nvSpPr>
        <p:spPr>
          <a:xfrm>
            <a:off x="-49212" y="19050"/>
            <a:ext cx="12244387" cy="493713"/>
          </a:xfrm>
          <a:prstGeom prst="rect">
            <a:avLst/>
          </a:prstGeom>
          <a:solidFill>
            <a:schemeClr val="tx1">
              <a:alpha val="29803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315" name="Rectangle 3"/>
          <p:cNvSpPr/>
          <p:nvPr/>
        </p:nvSpPr>
        <p:spPr>
          <a:xfrm>
            <a:off x="2339975" y="19050"/>
            <a:ext cx="1930400" cy="495300"/>
          </a:xfrm>
          <a:prstGeom prst="rect">
            <a:avLst/>
          </a:prstGeom>
          <a:solidFill>
            <a:srgbClr val="255896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Develope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1654175" y="20638"/>
            <a:ext cx="685800" cy="493712"/>
          </a:xfrm>
          <a:prstGeom prst="rect">
            <a:avLst/>
          </a:prstGeom>
          <a:solidFill>
            <a:schemeClr val="tx1">
              <a:alpha val="5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317" name="Rectangle 5"/>
          <p:cNvSpPr/>
          <p:nvPr/>
        </p:nvSpPr>
        <p:spPr>
          <a:xfrm>
            <a:off x="809625" y="20638"/>
            <a:ext cx="844550" cy="493712"/>
          </a:xfrm>
          <a:prstGeom prst="rect">
            <a:avLst/>
          </a:prstGeom>
          <a:solidFill>
            <a:schemeClr val="tx1">
              <a:alpha val="7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E</a:t>
            </a:r>
            <a:endParaRPr lang="zh-CN" altLang="en-US" sz="1800" dirty="0"/>
          </a:p>
        </p:txBody>
      </p:sp>
      <p:sp>
        <p:nvSpPr>
          <p:cNvPr id="13318" name="Rectangle 6"/>
          <p:cNvSpPr/>
          <p:nvPr/>
        </p:nvSpPr>
        <p:spPr>
          <a:xfrm>
            <a:off x="-47625" y="20638"/>
            <a:ext cx="854075" cy="49212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I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19" name="Picture 7" descr="6a64b00e03d246b005ee5d1e6e6a7242"/>
          <p:cNvPicPr>
            <a:picLocks noChangeAspect="1"/>
          </p:cNvPicPr>
          <p:nvPr/>
        </p:nvPicPr>
        <p:blipFill>
          <a:blip r:embed="rId1"/>
          <a:srcRect l="487" b="76389"/>
          <a:stretch>
            <a:fillRect/>
          </a:stretch>
        </p:blipFill>
        <p:spPr>
          <a:xfrm>
            <a:off x="-47625" y="514350"/>
            <a:ext cx="12242800" cy="145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0" name="Rectangle 8"/>
          <p:cNvSpPr/>
          <p:nvPr/>
        </p:nvSpPr>
        <p:spPr>
          <a:xfrm>
            <a:off x="577850" y="1558925"/>
            <a:ext cx="1762125" cy="820738"/>
          </a:xfrm>
          <a:prstGeom prst="rect">
            <a:avLst/>
          </a:prstGeom>
          <a:solidFill>
            <a:srgbClr val="0D538F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表单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2691130"/>
            <a:ext cx="7305040" cy="1815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05" y="2714625"/>
            <a:ext cx="3771265" cy="3590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5250" y="5071745"/>
            <a:ext cx="4162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2060"/>
                </a:solidFill>
              </a:rPr>
              <a:t>屏幕宽度为</a:t>
            </a:r>
            <a:r>
              <a:rPr lang="en-US" altLang="zh-CN" sz="3200">
                <a:solidFill>
                  <a:srgbClr val="002060"/>
                </a:solidFill>
              </a:rPr>
              <a:t>1366</a:t>
            </a:r>
            <a:r>
              <a:rPr lang="zh-CN" altLang="en-US" sz="3200">
                <a:solidFill>
                  <a:srgbClr val="002060"/>
                </a:solidFill>
              </a:rPr>
              <a:t>像素</a:t>
            </a:r>
            <a:endParaRPr lang="zh-CN" altLang="en-US" sz="3200">
              <a:solidFill>
                <a:srgbClr val="00206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95270" y="5695950"/>
            <a:ext cx="3750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2060"/>
                </a:solidFill>
              </a:rPr>
              <a:t>屏幕宽度为</a:t>
            </a:r>
            <a:r>
              <a:rPr lang="en-US" altLang="zh-CN" sz="3200">
                <a:solidFill>
                  <a:srgbClr val="002060"/>
                </a:solidFill>
              </a:rPr>
              <a:t>471</a:t>
            </a:r>
            <a:r>
              <a:rPr lang="zh-CN" altLang="en-US" sz="3200">
                <a:solidFill>
                  <a:srgbClr val="002060"/>
                </a:solidFill>
              </a:rPr>
              <a:t>像素</a:t>
            </a:r>
            <a:endParaRPr lang="zh-CN" altLang="en-US" sz="3200">
              <a:solidFill>
                <a:srgbClr val="002060"/>
              </a:solidFill>
            </a:endParaRPr>
          </a:p>
        </p:txBody>
      </p:sp>
      <p:cxnSp>
        <p:nvCxnSpPr>
          <p:cNvPr id="10" name="直接连接符 9"/>
          <p:cNvCxnSpPr>
            <a:stCxn id="6" idx="2"/>
            <a:endCxn id="8" idx="0"/>
          </p:cNvCxnSpPr>
          <p:nvPr/>
        </p:nvCxnSpPr>
        <p:spPr>
          <a:xfrm flipH="1">
            <a:off x="3446780" y="4506595"/>
            <a:ext cx="625475" cy="565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/>
        </p:nvCxnSpPr>
        <p:spPr>
          <a:xfrm flipH="1">
            <a:off x="6546215" y="5263515"/>
            <a:ext cx="1469390" cy="565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2"/>
          <p:cNvSpPr/>
          <p:nvPr/>
        </p:nvSpPr>
        <p:spPr>
          <a:xfrm>
            <a:off x="-49212" y="19050"/>
            <a:ext cx="12244387" cy="493713"/>
          </a:xfrm>
          <a:prstGeom prst="rect">
            <a:avLst/>
          </a:prstGeom>
          <a:solidFill>
            <a:schemeClr val="tx1">
              <a:alpha val="29803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339" name="Rectangle 3"/>
          <p:cNvSpPr/>
          <p:nvPr/>
        </p:nvSpPr>
        <p:spPr>
          <a:xfrm>
            <a:off x="2339975" y="19050"/>
            <a:ext cx="1930400" cy="495300"/>
          </a:xfrm>
          <a:prstGeom prst="rect">
            <a:avLst/>
          </a:prstGeom>
          <a:solidFill>
            <a:srgbClr val="255896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Develope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1654175" y="20638"/>
            <a:ext cx="685800" cy="493712"/>
          </a:xfrm>
          <a:prstGeom prst="rect">
            <a:avLst/>
          </a:prstGeom>
          <a:solidFill>
            <a:schemeClr val="tx1">
              <a:alpha val="5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341" name="Rectangle 5"/>
          <p:cNvSpPr/>
          <p:nvPr/>
        </p:nvSpPr>
        <p:spPr>
          <a:xfrm>
            <a:off x="809625" y="20638"/>
            <a:ext cx="844550" cy="493712"/>
          </a:xfrm>
          <a:prstGeom prst="rect">
            <a:avLst/>
          </a:prstGeom>
          <a:solidFill>
            <a:schemeClr val="tx1">
              <a:alpha val="7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E</a:t>
            </a:r>
            <a:endParaRPr lang="zh-CN" altLang="en-US" sz="1800" dirty="0"/>
          </a:p>
        </p:txBody>
      </p:sp>
      <p:sp>
        <p:nvSpPr>
          <p:cNvPr id="14342" name="Rectangle 6"/>
          <p:cNvSpPr/>
          <p:nvPr/>
        </p:nvSpPr>
        <p:spPr>
          <a:xfrm>
            <a:off x="-47625" y="20638"/>
            <a:ext cx="854075" cy="49212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I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4343" name="Picture 7" descr="6a64b00e03d246b005ee5d1e6e6a7242"/>
          <p:cNvPicPr>
            <a:picLocks noChangeAspect="1"/>
          </p:cNvPicPr>
          <p:nvPr/>
        </p:nvPicPr>
        <p:blipFill>
          <a:blip r:embed="rId1"/>
          <a:srcRect l="-311" t="78796"/>
          <a:stretch>
            <a:fillRect/>
          </a:stretch>
        </p:blipFill>
        <p:spPr>
          <a:xfrm>
            <a:off x="-85725" y="514350"/>
            <a:ext cx="12280900" cy="145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Rectangle 8"/>
          <p:cNvSpPr/>
          <p:nvPr/>
        </p:nvSpPr>
        <p:spPr>
          <a:xfrm>
            <a:off x="577850" y="1558925"/>
            <a:ext cx="1762125" cy="820738"/>
          </a:xfrm>
          <a:prstGeom prst="rect">
            <a:avLst/>
          </a:prstGeom>
          <a:solidFill>
            <a:srgbClr val="0D538F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成员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2794000" y="2379663"/>
            <a:ext cx="8973050" cy="4038600"/>
            <a:chOff x="0" y="0"/>
            <a:chExt cx="10096" cy="4635"/>
          </a:xfrm>
        </p:grpSpPr>
        <p:sp>
          <p:nvSpPr>
            <p:cNvPr id="14352" name="Rectangle 10"/>
            <p:cNvSpPr/>
            <p:nvPr/>
          </p:nvSpPr>
          <p:spPr>
            <a:xfrm>
              <a:off x="0" y="0"/>
              <a:ext cx="8680" cy="4635"/>
            </a:xfrm>
            <a:prstGeom prst="rect">
              <a:avLst/>
            </a:prstGeom>
            <a:noFill/>
            <a:ln w="25400" cap="flat" cmpd="sng">
              <a:solidFill>
                <a:srgbClr val="0B3472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4353" name="Text Box 11"/>
            <p:cNvSpPr txBox="1"/>
            <p:nvPr/>
          </p:nvSpPr>
          <p:spPr>
            <a:xfrm>
              <a:off x="1195" y="378"/>
              <a:ext cx="8901" cy="30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en-US" altLang="zh-CN" sz="2800" b="1" dirty="0">
                <a:solidFill>
                  <a:srgbClr val="0D53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20158732         </a:t>
              </a:r>
              <a:r>
                <a:rPr lang="zh-CN" altLang="en-US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周钇休</a:t>
              </a:r>
              <a:endParaRPr lang="zh-CN" altLang="en-US" sz="2800" b="1" dirty="0">
                <a:solidFill>
                  <a:srgbClr val="0D53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rgbClr val="0D53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20158710         </a:t>
              </a:r>
              <a:r>
                <a:rPr lang="zh-CN" altLang="en-US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成艳艳</a:t>
              </a:r>
              <a:endParaRPr lang="zh-CN" altLang="en-US" sz="2800" b="1" dirty="0">
                <a:solidFill>
                  <a:srgbClr val="0D53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b="1" dirty="0">
                <a:solidFill>
                  <a:srgbClr val="0D53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20158708         </a:t>
              </a:r>
              <a:r>
                <a:rPr lang="zh-CN" altLang="en-US" sz="2800" b="1" dirty="0">
                  <a:solidFill>
                    <a:srgbClr val="0D53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刘正琴</a:t>
              </a:r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Rectangle 12"/>
          <p:cNvSpPr/>
          <p:nvPr/>
        </p:nvSpPr>
        <p:spPr>
          <a:xfrm>
            <a:off x="-47625" y="512763"/>
            <a:ext cx="12242800" cy="6391275"/>
          </a:xfrm>
          <a:prstGeom prst="rect">
            <a:avLst/>
          </a:prstGeom>
          <a:solidFill>
            <a:schemeClr val="tx1">
              <a:alpha val="83136"/>
            </a:schemeClr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grpSp>
        <p:nvGrpSpPr>
          <p:cNvPr id="7" name="Group 13"/>
          <p:cNvGrpSpPr/>
          <p:nvPr/>
        </p:nvGrpSpPr>
        <p:grpSpPr>
          <a:xfrm>
            <a:off x="4792016" y="2803525"/>
            <a:ext cx="5657895" cy="1125528"/>
            <a:chOff x="2461" y="310"/>
            <a:chExt cx="8912" cy="1772"/>
          </a:xfrm>
        </p:grpSpPr>
        <p:sp>
          <p:nvSpPr>
            <p:cNvPr id="8" name="Rectangle 14"/>
            <p:cNvSpPr/>
            <p:nvPr/>
          </p:nvSpPr>
          <p:spPr>
            <a:xfrm>
              <a:off x="3206" y="508"/>
              <a:ext cx="4398" cy="1574"/>
            </a:xfrm>
            <a:prstGeom prst="rect">
              <a:avLst/>
            </a:prstGeom>
            <a:solidFill>
              <a:srgbClr val="009400"/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谢谢观看！</a:t>
              </a:r>
              <a:endParaRPr lang="zh-CN" altLang="en-US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15"/>
            <p:cNvSpPr txBox="1"/>
            <p:nvPr/>
          </p:nvSpPr>
          <p:spPr>
            <a:xfrm>
              <a:off x="2461" y="310"/>
              <a:ext cx="8912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Text Box 2"/>
          <p:cNvSpPr txBox="1"/>
          <p:nvPr/>
        </p:nvSpPr>
        <p:spPr>
          <a:xfrm>
            <a:off x="1371600" y="840740"/>
            <a:ext cx="9448165" cy="5053965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lIns="90170" tIns="46990" rIns="90170" bIns="4699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响应式布局</a:t>
            </a:r>
            <a:endParaRPr lang="zh-CN" altLang="en-US" sz="4000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ts val="4840"/>
              </a:lnSpc>
              <a:spcBef>
                <a:spcPct val="0"/>
              </a:spcBef>
              <a:buNone/>
            </a:pPr>
            <a:r>
              <a:rPr lang="zh-CN" altLang="en-US" spc="20" dirty="0">
                <a:solidFill>
                  <a:schemeClr val="bg1"/>
                </a:solidFill>
                <a:uFillTx/>
                <a:latin typeface="Calibri Light" panose="020F0302020204030204" pitchFamily="34" charset="0"/>
                <a:ea typeface="微软雅黑" panose="020B0503020204020204" pitchFamily="34" charset="-122"/>
              </a:rPr>
              <a:t>        响应式布局是现在很流行的一个设计理念，随着移动互联网的盛行，为解决如今各式各样的浏览器分辨率以及不同移动设备的显示效果，设计师提出了响应式布局的设计方案。所谓的响应式布局，就是一个网站能够兼容多个终端——而不是为每个终端做一个特定的版本。也就说一个页面可以在多个终端呈现出你想要的效果，能够兼容各个终端。</a:t>
            </a:r>
            <a:endParaRPr lang="zh-CN" altLang="en-US" b="1" spc="20" dirty="0">
              <a:solidFill>
                <a:schemeClr val="bg1"/>
              </a:solidFill>
              <a:uFillTx/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99" name="Rectangle 3"/>
          <p:cNvSpPr/>
          <p:nvPr/>
        </p:nvSpPr>
        <p:spPr>
          <a:xfrm>
            <a:off x="0" y="-17462"/>
            <a:ext cx="12265025" cy="49053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100" name="Rectangle 4"/>
          <p:cNvSpPr/>
          <p:nvPr/>
        </p:nvSpPr>
        <p:spPr>
          <a:xfrm>
            <a:off x="0" y="6359525"/>
            <a:ext cx="12261850" cy="50006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122" name="Picture 2" descr="C:\Users\Administrator\Pictures\wallpaper-1334624.jpgwallpaper-1334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0613" y="1914525"/>
            <a:ext cx="8478837" cy="296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3" descr="wallpaper-1334624"/>
          <p:cNvPicPr>
            <a:picLocks noChangeAspect="1"/>
          </p:cNvPicPr>
          <p:nvPr/>
        </p:nvPicPr>
        <p:blipFill>
          <a:blip r:embed="rId2"/>
          <a:srcRect l="365" t="71590"/>
          <a:stretch>
            <a:fillRect/>
          </a:stretch>
        </p:blipFill>
        <p:spPr>
          <a:xfrm>
            <a:off x="-50800" y="4883150"/>
            <a:ext cx="12241213" cy="194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4" name="Rectangle 4"/>
          <p:cNvSpPr/>
          <p:nvPr/>
        </p:nvSpPr>
        <p:spPr>
          <a:xfrm>
            <a:off x="-50800" y="1798955"/>
            <a:ext cx="3682365" cy="3084195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响应式布局</a:t>
            </a:r>
            <a:endParaRPr lang="zh-CN" altLang="en-US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</a:rPr>
              <a:t>的优缺点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5" name="Picture 5" descr="wallpaper-1334624"/>
          <p:cNvPicPr>
            <a:picLocks noChangeAspect="1"/>
          </p:cNvPicPr>
          <p:nvPr/>
        </p:nvPicPr>
        <p:blipFill>
          <a:blip r:embed="rId2"/>
          <a:srcRect l="-479" b="73720"/>
          <a:stretch>
            <a:fillRect/>
          </a:stretch>
        </p:blipFill>
        <p:spPr>
          <a:xfrm>
            <a:off x="-50800" y="0"/>
            <a:ext cx="12241213" cy="180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146" name="Group 2"/>
          <p:cNvGrpSpPr/>
          <p:nvPr/>
        </p:nvGrpSpPr>
        <p:grpSpPr>
          <a:xfrm>
            <a:off x="-49212" y="19050"/>
            <a:ext cx="12244387" cy="493713"/>
            <a:chOff x="0" y="0"/>
            <a:chExt cx="19288" cy="778"/>
          </a:xfrm>
        </p:grpSpPr>
        <p:sp>
          <p:nvSpPr>
            <p:cNvPr id="6151" name="Rectangle 3"/>
            <p:cNvSpPr/>
            <p:nvPr/>
          </p:nvSpPr>
          <p:spPr>
            <a:xfrm>
              <a:off x="0" y="0"/>
              <a:ext cx="19288" cy="777"/>
            </a:xfrm>
            <a:prstGeom prst="rect">
              <a:avLst/>
            </a:prstGeom>
            <a:solidFill>
              <a:schemeClr val="tx1">
                <a:alpha val="29803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52" name="Rectangle 4"/>
            <p:cNvSpPr/>
            <p:nvPr/>
          </p:nvSpPr>
          <p:spPr>
            <a:xfrm>
              <a:off x="4" y="0"/>
              <a:ext cx="7752" cy="778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                                </a:t>
              </a: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D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53" name="Rectangle 5"/>
            <p:cNvSpPr/>
            <p:nvPr/>
          </p:nvSpPr>
          <p:spPr>
            <a:xfrm>
              <a:off x="4" y="0"/>
              <a:ext cx="6586" cy="778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                          </a:t>
              </a: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A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54" name="Rectangle 6"/>
            <p:cNvSpPr/>
            <p:nvPr/>
          </p:nvSpPr>
          <p:spPr>
            <a:xfrm>
              <a:off x="3" y="0"/>
              <a:ext cx="5350" cy="778"/>
            </a:xfrm>
            <a:prstGeom prst="rect">
              <a:avLst/>
            </a:prstGeom>
            <a:solidFill>
              <a:schemeClr val="tx1">
                <a:alpha val="79999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                  </a:t>
              </a: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  E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55" name="Rectangle 7"/>
            <p:cNvSpPr/>
            <p:nvPr/>
          </p:nvSpPr>
          <p:spPr>
            <a:xfrm>
              <a:off x="0" y="2"/>
              <a:ext cx="4089" cy="776"/>
            </a:xfrm>
            <a:prstGeom prst="rect">
              <a:avLst/>
            </a:prstGeom>
            <a:solidFill>
              <a:srgbClr val="009900"/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Information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147" name="Rectangle 8"/>
          <p:cNvSpPr/>
          <p:nvPr/>
        </p:nvSpPr>
        <p:spPr>
          <a:xfrm>
            <a:off x="-49212" y="6527800"/>
            <a:ext cx="12244387" cy="371475"/>
          </a:xfrm>
          <a:prstGeom prst="rect">
            <a:avLst/>
          </a:prstGeom>
          <a:solidFill>
            <a:srgbClr val="0099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" name="Rectangle 10"/>
          <p:cNvSpPr/>
          <p:nvPr/>
        </p:nvSpPr>
        <p:spPr>
          <a:xfrm>
            <a:off x="13027025" y="514350"/>
            <a:ext cx="5597525" cy="6015355"/>
          </a:xfrm>
          <a:prstGeom prst="rect">
            <a:avLst/>
          </a:prstGeom>
          <a:solidFill>
            <a:srgbClr val="255896"/>
          </a:soli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优点：</a:t>
            </a:r>
            <a:endParaRPr lang="en-US" altLang="zh-CN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</a:t>
            </a:r>
            <a:endParaRPr lang="en-US" altLang="zh-CN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</a:t>
            </a: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面对不同分辨率设备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灵活性强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能够快捷解决多设备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             显示适应问题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150" name="矩形 1"/>
          <p:cNvSpPr/>
          <p:nvPr/>
        </p:nvSpPr>
        <p:spPr>
          <a:xfrm>
            <a:off x="422275" y="1151255"/>
            <a:ext cx="6026785" cy="51390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3600" b="1" dirty="0">
                <a:latin typeface="Adobe 仿宋 Std R" pitchFamily="18" charset="-122"/>
                <a:ea typeface="Adobe 仿宋 Std R" pitchFamily="18" charset="-122"/>
              </a:rPr>
              <a:t>缺点：</a:t>
            </a:r>
            <a:endParaRPr lang="zh-CN" altLang="en-US" sz="3600" b="1" dirty="0">
              <a:latin typeface="Adobe 仿宋 Std R" pitchFamily="18" charset="-122"/>
              <a:ea typeface="Adobe 仿宋 Std R" pitchFamily="18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3600" b="1" dirty="0">
                <a:latin typeface="Adobe 仿宋 Std R" pitchFamily="18" charset="-122"/>
                <a:ea typeface="Adobe 仿宋 Std R" pitchFamily="18" charset="-122"/>
              </a:rPr>
              <a:t>    </a:t>
            </a:r>
            <a:r>
              <a:rPr lang="zh-CN" altLang="en-US" b="1" dirty="0">
                <a:latin typeface="Adobe 仿宋 Std R" pitchFamily="18" charset="-122"/>
                <a:ea typeface="Adobe 仿宋 Std R" pitchFamily="18" charset="-122"/>
              </a:rPr>
              <a:t>兼容各种设备工作量大，效率低下，代码累赘，会出现隐藏无用的元素，加载时间加长，其实这是一种折中性质的设计解决方案，多方面因素影响而达不到最佳效果。</a:t>
            </a:r>
            <a:endParaRPr lang="zh-CN" altLang="en-US" b="1" dirty="0">
              <a:latin typeface="Adobe 仿宋 Std R" pitchFamily="18" charset="-122"/>
              <a:ea typeface="Adobe 仿宋 Std R" pitchFamily="18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b="1" dirty="0">
                <a:latin typeface="Adobe 仿宋 Std R" pitchFamily="18" charset="-122"/>
                <a:ea typeface="Adobe 仿宋 Std R" pitchFamily="18" charset="-122"/>
              </a:rPr>
              <a:t>    在一定程度上改变了网站原有的布局结构，会出现用户混淆的情况</a:t>
            </a:r>
            <a:endParaRPr lang="zh-CN" altLang="en-US" b="1" dirty="0">
              <a:latin typeface="Adobe 仿宋 Std R" pitchFamily="18" charset="-122"/>
              <a:ea typeface="Adobe 仿宋 Std R" pitchFamily="18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10990 -0.000556 " pathEditMode="relative" rAng="0" ptsTypes="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170" name="Picture 2" descr="wallpaper-1279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0" y="1936750"/>
            <a:ext cx="8450263" cy="2732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3" descr="wallpaper-127968"/>
          <p:cNvPicPr>
            <a:picLocks noChangeAspect="1"/>
          </p:cNvPicPr>
          <p:nvPr/>
        </p:nvPicPr>
        <p:blipFill>
          <a:blip r:embed="rId1"/>
          <a:srcRect l="134" b="73222"/>
          <a:stretch>
            <a:fillRect/>
          </a:stretch>
        </p:blipFill>
        <p:spPr>
          <a:xfrm>
            <a:off x="0" y="-7937"/>
            <a:ext cx="12239625" cy="1830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Picture 4" descr="wallpaper-127968"/>
          <p:cNvPicPr>
            <a:picLocks noChangeAspect="1"/>
          </p:cNvPicPr>
          <p:nvPr/>
        </p:nvPicPr>
        <p:blipFill>
          <a:blip r:embed="rId1"/>
          <a:srcRect l="-2238" t="69576"/>
          <a:stretch>
            <a:fillRect/>
          </a:stretch>
        </p:blipFill>
        <p:spPr>
          <a:xfrm>
            <a:off x="-274637" y="4757738"/>
            <a:ext cx="12530137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3" name="Rectangle 5"/>
          <p:cNvSpPr/>
          <p:nvPr/>
        </p:nvSpPr>
        <p:spPr>
          <a:xfrm>
            <a:off x="12700" y="1661160"/>
            <a:ext cx="12114530" cy="3084195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5400" dirty="0">
                <a:solidFill>
                  <a:schemeClr val="bg1"/>
                </a:solidFill>
                <a:hlinkClick r:id="rId2" action="ppaction://hlinkpres?slideindex=1&amp;slidetitle="/>
              </a:rPr>
              <a:t>利用Media Query实现响应式布局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194" name="Picture 2" descr="wallpaper-2842224"/>
          <p:cNvPicPr>
            <a:picLocks noChangeAspect="1"/>
          </p:cNvPicPr>
          <p:nvPr/>
        </p:nvPicPr>
        <p:blipFill>
          <a:blip r:embed="rId1">
            <a:lum bright="-12000" contrast="-48000"/>
          </a:blip>
          <a:stretch>
            <a:fillRect/>
          </a:stretch>
        </p:blipFill>
        <p:spPr>
          <a:xfrm>
            <a:off x="-2540" y="496888"/>
            <a:ext cx="12192000" cy="6364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Rectangle 3"/>
          <p:cNvSpPr/>
          <p:nvPr/>
        </p:nvSpPr>
        <p:spPr>
          <a:xfrm>
            <a:off x="-49212" y="4763"/>
            <a:ext cx="12244387" cy="493712"/>
          </a:xfrm>
          <a:prstGeom prst="rect">
            <a:avLst/>
          </a:prstGeom>
          <a:solidFill>
            <a:schemeClr val="tx1">
              <a:alpha val="29803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3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96" name="Rectangle 4"/>
          <p:cNvSpPr/>
          <p:nvPr/>
        </p:nvSpPr>
        <p:spPr>
          <a:xfrm>
            <a:off x="3346450" y="3175"/>
            <a:ext cx="752475" cy="495300"/>
          </a:xfrm>
          <a:prstGeom prst="rect">
            <a:avLst/>
          </a:prstGeom>
          <a:solidFill>
            <a:schemeClr val="tx1">
              <a:alpha val="45097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D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97" name="Rectangle 5"/>
          <p:cNvSpPr/>
          <p:nvPr/>
        </p:nvSpPr>
        <p:spPr>
          <a:xfrm>
            <a:off x="2660650" y="6350"/>
            <a:ext cx="685800" cy="493713"/>
          </a:xfrm>
          <a:prstGeom prst="rect">
            <a:avLst/>
          </a:prstGeom>
          <a:solidFill>
            <a:schemeClr val="tx1">
              <a:alpha val="59999"/>
            </a:scheme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98" name="Rectangle 6"/>
          <p:cNvSpPr/>
          <p:nvPr/>
        </p:nvSpPr>
        <p:spPr>
          <a:xfrm>
            <a:off x="809625" y="6350"/>
            <a:ext cx="1851025" cy="493713"/>
          </a:xfrm>
          <a:prstGeom prst="rect">
            <a:avLst/>
          </a:prstGeom>
          <a:solidFill>
            <a:srgbClr val="666699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Experience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199" name="Rectangle 7"/>
          <p:cNvSpPr/>
          <p:nvPr/>
        </p:nvSpPr>
        <p:spPr>
          <a:xfrm>
            <a:off x="-47625" y="6350"/>
            <a:ext cx="855663" cy="49212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rPr>
              <a:t>I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201" name="Rectangle 9"/>
          <p:cNvSpPr/>
          <p:nvPr/>
        </p:nvSpPr>
        <p:spPr>
          <a:xfrm>
            <a:off x="5928360" y="498475"/>
            <a:ext cx="3249930" cy="6362700"/>
          </a:xfrm>
          <a:prstGeom prst="rect">
            <a:avLst/>
          </a:prstGeom>
          <a:solidFill>
            <a:srgbClr val="35D71F">
              <a:alpha val="29803"/>
            </a:srgb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、用法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在link中使用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@media：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&lt;link rel=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“stylesheet” 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type=“text/css”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media=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“screen and 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(max-width:480px)”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href=“link.css”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/&gt;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02" name="Rectangle 10"/>
          <p:cNvSpPr/>
          <p:nvPr/>
        </p:nvSpPr>
        <p:spPr>
          <a:xfrm>
            <a:off x="2891155" y="498475"/>
            <a:ext cx="3023870" cy="6362700"/>
          </a:xfrm>
          <a:prstGeom prst="rect">
            <a:avLst/>
          </a:prstGeom>
          <a:solidFill>
            <a:srgbClr val="2DB71B">
              <a:alpha val="50195"/>
            </a:srgb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2、语法结构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@media 设备名 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only （选取条件）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not （选取条件）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and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（设备选取条件）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，设备二{sRules}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203" name="Rectangle 11"/>
          <p:cNvSpPr/>
          <p:nvPr/>
        </p:nvSpPr>
        <p:spPr>
          <a:xfrm>
            <a:off x="-2540" y="500380"/>
            <a:ext cx="2907665" cy="6363970"/>
          </a:xfrm>
          <a:prstGeom prst="rect">
            <a:avLst/>
          </a:prstGeom>
          <a:solidFill>
            <a:srgbClr val="269B17">
              <a:alpha val="70195"/>
            </a:srgb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1、media query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通过不同的媒体类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型和条件定义样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式表规则。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媒体查询让CSS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可以更精确作用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于不同的媒体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的不同条件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accent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accent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" name="矩形 1"/>
          <p:cNvSpPr/>
          <p:nvPr/>
        </p:nvSpPr>
        <p:spPr>
          <a:xfrm>
            <a:off x="6003925" y="2967038"/>
            <a:ext cx="184150" cy="9239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0" normalizeH="0" baseline="0" noProof="0" dirty="0" smtClean="0"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9"/>
          <p:cNvSpPr/>
          <p:nvPr/>
        </p:nvSpPr>
        <p:spPr>
          <a:xfrm>
            <a:off x="9164320" y="492125"/>
            <a:ext cx="2988945" cy="6362700"/>
          </a:xfrm>
          <a:prstGeom prst="rect">
            <a:avLst/>
          </a:prstGeom>
          <a:solidFill>
            <a:srgbClr val="35D71F">
              <a:alpha val="29803"/>
            </a:srgbClr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在样式表中内嵌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@media：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@media screen 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(max-width: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479px)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选择器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属性值；</a:t>
            </a:r>
            <a:endParaRPr lang="zh-CN" altLang="en-US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}}</a:t>
            </a:r>
            <a:endParaRPr lang="en-US" altLang="zh-CN" sz="2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936 -0.004725 L 0.006918 -0.001855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210 -0.005185 L 0.010352 -0.007130 " pathEditMode="relative" rAng="0" ptsTypes="">
                                      <p:cBhvr>
                                        <p:cTn id="21" dur="2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834 -0.005185 L 0.014728 -0.007130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" grpId="0" bldLvl="0" animBg="1"/>
      <p:bldP spid="8201" grpId="1" bldLvl="0" animBg="1"/>
      <p:bldP spid="8202" grpId="0" bldLvl="0" animBg="1"/>
      <p:bldP spid="8202" grpId="1" bldLvl="0" animBg="1"/>
      <p:bldP spid="8203" grpId="0" bldLvl="0" animBg="1"/>
      <p:bldP spid="3" grpId="0" bldLvl="0" animBg="1"/>
      <p:bldP spid="3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18" name="Picture 2" descr="C:\Users\Administrator\Pictures\wallpaper-793666.pngwallpaper-793666"/>
          <p:cNvPicPr>
            <a:picLocks noChangeAspect="1"/>
          </p:cNvPicPr>
          <p:nvPr/>
        </p:nvPicPr>
        <p:blipFill>
          <a:blip r:embed="rId1"/>
          <a:srcRect l="131" b="66112"/>
          <a:stretch>
            <a:fillRect/>
          </a:stretch>
        </p:blipFill>
        <p:spPr>
          <a:xfrm>
            <a:off x="3175" y="0"/>
            <a:ext cx="12220575" cy="210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3" descr="wallpaper-7936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2201863"/>
            <a:ext cx="8626475" cy="2449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Picture 4" descr="wallpaper-793666"/>
          <p:cNvPicPr>
            <a:picLocks noChangeAspect="1"/>
          </p:cNvPicPr>
          <p:nvPr/>
        </p:nvPicPr>
        <p:blipFill>
          <a:blip r:embed="rId1"/>
          <a:srcRect l="430" t="61464"/>
          <a:stretch>
            <a:fillRect/>
          </a:stretch>
        </p:blipFill>
        <p:spPr>
          <a:xfrm>
            <a:off x="3175" y="4752975"/>
            <a:ext cx="12168188" cy="209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Rectangle 5"/>
          <p:cNvSpPr/>
          <p:nvPr/>
        </p:nvSpPr>
        <p:spPr>
          <a:xfrm>
            <a:off x="-10477" y="2095183"/>
            <a:ext cx="3649662" cy="2776537"/>
          </a:xfrm>
          <a:prstGeom prst="rect">
            <a:avLst/>
          </a:prstGeom>
          <a:solidFill>
            <a:srgbClr val="FF6600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响应式初探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42" name="Group 2"/>
          <p:cNvGrpSpPr/>
          <p:nvPr/>
        </p:nvGrpSpPr>
        <p:grpSpPr>
          <a:xfrm>
            <a:off x="-49212" y="19050"/>
            <a:ext cx="12244387" cy="495300"/>
            <a:chOff x="0" y="0"/>
            <a:chExt cx="19286" cy="780"/>
          </a:xfrm>
        </p:grpSpPr>
        <p:sp>
          <p:nvSpPr>
            <p:cNvPr id="10262" name="Rectangle 3"/>
            <p:cNvSpPr/>
            <p:nvPr/>
          </p:nvSpPr>
          <p:spPr>
            <a:xfrm>
              <a:off x="0" y="0"/>
              <a:ext cx="19286" cy="777"/>
            </a:xfrm>
            <a:prstGeom prst="rect">
              <a:avLst/>
            </a:prstGeom>
            <a:solidFill>
              <a:schemeClr val="tx1">
                <a:alpha val="29803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63" name="Rectangle 4"/>
            <p:cNvSpPr/>
            <p:nvPr/>
          </p:nvSpPr>
          <p:spPr>
            <a:xfrm>
              <a:off x="5466" y="2"/>
              <a:ext cx="1187" cy="778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D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64" name="Rectangle 5"/>
            <p:cNvSpPr/>
            <p:nvPr/>
          </p:nvSpPr>
          <p:spPr>
            <a:xfrm>
              <a:off x="3066" y="2"/>
              <a:ext cx="2401" cy="778"/>
            </a:xfrm>
            <a:prstGeom prst="rect">
              <a:avLst/>
            </a:prstGeom>
            <a:solidFill>
              <a:srgbClr val="FF6600"/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Analysis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65" name="Rectangle 6"/>
            <p:cNvSpPr/>
            <p:nvPr/>
          </p:nvSpPr>
          <p:spPr>
            <a:xfrm>
              <a:off x="1365" y="2"/>
              <a:ext cx="1700" cy="778"/>
            </a:xfrm>
            <a:prstGeom prst="rect">
              <a:avLst/>
            </a:prstGeom>
            <a:solidFill>
              <a:schemeClr val="tx1">
                <a:alpha val="79999"/>
              </a:schemeClr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E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66" name="Rectangle 7"/>
            <p:cNvSpPr/>
            <p:nvPr/>
          </p:nvSpPr>
          <p:spPr>
            <a:xfrm>
              <a:off x="1" y="2"/>
              <a:ext cx="1363" cy="776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lIns="90170" tIns="46990" rIns="90170" bIns="46990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I</a:t>
              </a:r>
              <a:endParaRPr lang="zh-CN" altLang="en-US" sz="28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0800" y="512445"/>
            <a:ext cx="9589770" cy="6391275"/>
            <a:chOff x="0" y="0"/>
            <a:chExt cx="9935" cy="10066"/>
          </a:xfrm>
        </p:grpSpPr>
        <p:sp>
          <p:nvSpPr>
            <p:cNvPr id="10260" name="Rectangle 9"/>
            <p:cNvSpPr/>
            <p:nvPr/>
          </p:nvSpPr>
          <p:spPr>
            <a:xfrm>
              <a:off x="0" y="0"/>
              <a:ext cx="9935" cy="10066"/>
            </a:xfrm>
            <a:prstGeom prst="rect">
              <a:avLst/>
            </a:prstGeom>
            <a:solidFill>
              <a:srgbClr val="3B82ED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261" name="Rectangle 10"/>
            <p:cNvSpPr/>
            <p:nvPr/>
          </p:nvSpPr>
          <p:spPr>
            <a:xfrm>
              <a:off x="5" y="0"/>
              <a:ext cx="9930" cy="2222"/>
            </a:xfrm>
            <a:prstGeom prst="rect">
              <a:avLst/>
            </a:prstGeom>
            <a:solidFill>
              <a:srgbClr val="0F5FA3"/>
            </a:soli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</a:rPr>
                <a:t>媒体查询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11"/>
          <p:cNvGrpSpPr/>
          <p:nvPr/>
        </p:nvGrpSpPr>
        <p:grpSpPr>
          <a:xfrm>
            <a:off x="9538970" y="514350"/>
            <a:ext cx="2654935" cy="6391275"/>
            <a:chOff x="0" y="0"/>
            <a:chExt cx="9354" cy="10066"/>
          </a:xfrm>
        </p:grpSpPr>
        <p:sp>
          <p:nvSpPr>
            <p:cNvPr id="10258" name="Rectangle 12"/>
            <p:cNvSpPr/>
            <p:nvPr/>
          </p:nvSpPr>
          <p:spPr>
            <a:xfrm>
              <a:off x="8" y="0"/>
              <a:ext cx="9347" cy="10066"/>
            </a:xfrm>
            <a:prstGeom prst="rect">
              <a:avLst/>
            </a:prstGeom>
            <a:solidFill>
              <a:srgbClr val="2DB71B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259" name="Rectangle 13"/>
            <p:cNvSpPr/>
            <p:nvPr/>
          </p:nvSpPr>
          <p:spPr>
            <a:xfrm>
              <a:off x="0" y="0"/>
              <a:ext cx="9349" cy="2222"/>
            </a:xfrm>
            <a:prstGeom prst="rect">
              <a:avLst/>
            </a:prstGeom>
            <a:solidFill>
              <a:srgbClr val="009400"/>
            </a:soli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bg1"/>
                  </a:solidFill>
                </a:rPr>
                <a:t>兼容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14"/>
          <p:cNvGrpSpPr/>
          <p:nvPr/>
        </p:nvGrpSpPr>
        <p:grpSpPr>
          <a:xfrm>
            <a:off x="-559752" y="1988619"/>
            <a:ext cx="9671809" cy="4892439"/>
            <a:chOff x="0" y="-1206"/>
            <a:chExt cx="15235" cy="7709"/>
          </a:xfrm>
        </p:grpSpPr>
        <p:sp>
          <p:nvSpPr>
            <p:cNvPr id="10254" name="Rectangle 15"/>
            <p:cNvSpPr/>
            <p:nvPr/>
          </p:nvSpPr>
          <p:spPr>
            <a:xfrm>
              <a:off x="0" y="0"/>
              <a:ext cx="7781" cy="35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255" name="Text Box 16"/>
            <p:cNvSpPr txBox="1"/>
            <p:nvPr/>
          </p:nvSpPr>
          <p:spPr>
            <a:xfrm>
              <a:off x="1050" y="-1206"/>
              <a:ext cx="14185" cy="77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响应式布局最重要的部分是媒体查询。仿造的是一个比较流行的Bootstrap框架的媒体查询代码，具体如下：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/*媒体查询，参考部分Bootstrap框架*/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/*当页面大于1200px时，大屏幕，PC端*/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@media (min-width:1200px){ }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/*在992和1199像素之间的屏幕里，中等屏幕分辨率低的PC*/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@media (min-width:992px) and (max-width:1199px){}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/*在768和991像素之间的屏幕里，小屏幕，主要是PAD*/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@media (min-width:768px) and (max-width:991px){}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/*在480和767像素之间的屏幕里，超小屏幕，主要是手机*/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@media (min-width:480px) and (max-width:767px){}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/*在小于480像素的屏幕，微小屏幕，更低分辨率的手机*/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@media (m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ax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-width: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479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px){}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440035" y="2496185"/>
            <a:ext cx="1168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pc</a:t>
            </a:r>
            <a:r>
              <a:rPr lang="zh-CN" altLang="en-US" sz="2400">
                <a:solidFill>
                  <a:schemeClr val="bg1"/>
                </a:solidFill>
              </a:rPr>
              <a:t>端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0035" y="3554095"/>
            <a:ext cx="1168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pad</a:t>
            </a:r>
            <a:r>
              <a:rPr lang="zh-CN" altLang="en-US" sz="2400">
                <a:solidFill>
                  <a:schemeClr val="bg1"/>
                </a:solidFill>
              </a:rPr>
              <a:t>端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40035" y="4683760"/>
            <a:ext cx="1168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移动端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266" name="Picture 2" descr="wallpaper-2073941"/>
          <p:cNvPicPr>
            <a:picLocks noChangeAspect="1"/>
          </p:cNvPicPr>
          <p:nvPr/>
        </p:nvPicPr>
        <p:blipFill>
          <a:blip r:embed="rId1"/>
          <a:srcRect l="-339" b="74686"/>
          <a:stretch>
            <a:fillRect/>
          </a:stretch>
        </p:blipFill>
        <p:spPr>
          <a:xfrm>
            <a:off x="-93662" y="-7937"/>
            <a:ext cx="12295187" cy="172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3" descr="wallpaper-2073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7288" y="1862138"/>
            <a:ext cx="8404225" cy="2678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4" descr="wallpaper-2073941"/>
          <p:cNvPicPr>
            <a:picLocks noChangeAspect="1"/>
          </p:cNvPicPr>
          <p:nvPr/>
        </p:nvPicPr>
        <p:blipFill>
          <a:blip r:embed="rId1"/>
          <a:srcRect l="-2344" t="67667"/>
          <a:stretch>
            <a:fillRect/>
          </a:stretch>
        </p:blipFill>
        <p:spPr>
          <a:xfrm>
            <a:off x="-379412" y="4625975"/>
            <a:ext cx="12579350" cy="2217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Rectangle 5"/>
          <p:cNvSpPr/>
          <p:nvPr/>
        </p:nvSpPr>
        <p:spPr>
          <a:xfrm>
            <a:off x="-90487" y="1741488"/>
            <a:ext cx="3700462" cy="2886075"/>
          </a:xfrm>
          <a:prstGeom prst="rect">
            <a:avLst/>
          </a:prstGeom>
          <a:solidFill>
            <a:srgbClr val="255896"/>
          </a:solidFill>
          <a:ln w="9525">
            <a:noFill/>
          </a:ln>
        </p:spPr>
        <p:txBody>
          <a:bodyPr wrap="none" lIns="90170" tIns="46990" rIns="90170" bIns="4699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</a:rPr>
              <a:t>页面缩放</a:t>
            </a:r>
            <a:endParaRPr lang="zh-CN" altLang="en-US" sz="4400" dirty="0">
              <a:solidFill>
                <a:schemeClr val="bg1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dirty="0">
                <a:solidFill>
                  <a:schemeClr val="bg1"/>
                </a:solidFill>
              </a:rPr>
              <a:t>设置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1798</Words>
  <Application>WPS 演示</Application>
  <PresentationFormat>宽屏</PresentationFormat>
  <Paragraphs>187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Calibri Light</vt:lpstr>
      <vt:lpstr>Adobe 仿宋 Std R</vt:lpstr>
      <vt:lpstr>Consolas</vt:lpstr>
      <vt:lpstr>Arial Unicode MS</vt:lpstr>
      <vt:lpstr>仿宋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刘 正 琴</cp:lastModifiedBy>
  <cp:revision>34</cp:revision>
  <dcterms:created xsi:type="dcterms:W3CDTF">2013-01-25T01:44:00Z</dcterms:created>
  <dcterms:modified xsi:type="dcterms:W3CDTF">2017-10-10T01:45:24Z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